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61" r:id="rId3"/>
    <p:sldId id="263" r:id="rId4"/>
    <p:sldId id="266" r:id="rId5"/>
    <p:sldId id="267" r:id="rId6"/>
    <p:sldId id="268" r:id="rId7"/>
    <p:sldId id="262" r:id="rId8"/>
    <p:sldId id="260" r:id="rId9"/>
    <p:sldId id="264" r:id="rId10"/>
    <p:sldId id="265" r:id="rId11"/>
    <p:sldId id="271" r:id="rId12"/>
    <p:sldId id="257" r:id="rId13"/>
    <p:sldId id="272" r:id="rId14"/>
    <p:sldId id="258" r:id="rId15"/>
    <p:sldId id="259" r:id="rId16"/>
    <p:sldId id="269" r:id="rId17"/>
    <p:sldId id="270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20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06E623-DEE5-DF47-86B5-B6F71B3E87A2}" type="datetimeFigureOut">
              <a:rPr lang="en-US" smtClean="0"/>
              <a:t>11-11-03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F69B11-7ED4-0944-A439-4FA56CDB37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19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F69B11-7ED4-0944-A439-4FA56CDB373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038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11-11-03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11-11-03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11-11-03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11-11-03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11-11-03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11-11-03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11-11-03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11-11-03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11-11-03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11-11-03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11-11-03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11-11-03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01F9CA3-105E-4857-9057-6DB6197DA786}" type="datetimeFigureOut">
              <a:rPr lang="en-US" smtClean="0"/>
              <a:t>11-11-03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400" dirty="0" smtClean="0"/>
              <a:t>How Hot </a:t>
            </a:r>
            <a:r>
              <a:rPr lang="en-US" sz="5400" dirty="0"/>
              <a:t>I</a:t>
            </a:r>
            <a:r>
              <a:rPr lang="en-US" sz="5400" dirty="0" smtClean="0"/>
              <a:t>s It? 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 err="1" smtClean="0"/>
              <a:t>Calorimetry</a:t>
            </a:r>
            <a:r>
              <a:rPr lang="en-US" sz="3600" dirty="0" smtClean="0"/>
              <a:t> Lab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7922381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895117"/>
          </a:xfrm>
        </p:spPr>
        <p:txBody>
          <a:bodyPr/>
          <a:lstStyle/>
          <a:p>
            <a:r>
              <a:rPr lang="en-US" dirty="0" smtClean="0"/>
              <a:t>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048719"/>
            <a:ext cx="8042276" cy="5435359"/>
          </a:xfrm>
        </p:spPr>
        <p:txBody>
          <a:bodyPr>
            <a:normAutofit fontScale="92500"/>
          </a:bodyPr>
          <a:lstStyle/>
          <a:p>
            <a:pPr marL="457200" indent="-457200">
              <a:buAutoNum type="arabicPeriod"/>
            </a:pPr>
            <a:r>
              <a:rPr lang="en-US" dirty="0" smtClean="0"/>
              <a:t>Open vents </a:t>
            </a:r>
            <a:r>
              <a:rPr lang="en-US" dirty="0" smtClean="0"/>
              <a:t>on </a:t>
            </a:r>
            <a:r>
              <a:rPr lang="en-US" dirty="0" smtClean="0"/>
              <a:t>the burner, light the </a:t>
            </a:r>
            <a:r>
              <a:rPr lang="en-US" dirty="0" err="1" smtClean="0"/>
              <a:t>bunsen</a:t>
            </a:r>
            <a:r>
              <a:rPr lang="en-US" dirty="0" smtClean="0"/>
              <a:t> burner, try to get a nice </a:t>
            </a:r>
            <a:r>
              <a:rPr lang="en-US" dirty="0" smtClean="0"/>
              <a:t>blue flame </a:t>
            </a:r>
            <a:r>
              <a:rPr lang="en-US" dirty="0" smtClean="0"/>
              <a:t>and inner cone (adjust vents)</a:t>
            </a:r>
          </a:p>
          <a:p>
            <a:pPr marL="457200" indent="-457200">
              <a:buAutoNum type="arabicPeriod"/>
            </a:pPr>
            <a:r>
              <a:rPr lang="en-US" dirty="0" smtClean="0"/>
              <a:t>Take the penny with tongs and hold it in the inner cone of the flame until it reaches </a:t>
            </a:r>
            <a:r>
              <a:rPr lang="en-US" i="1" dirty="0" smtClean="0"/>
              <a:t>thermal equilibrium.</a:t>
            </a:r>
            <a:endParaRPr lang="en-US" i="1" dirty="0" smtClean="0"/>
          </a:p>
          <a:p>
            <a:pPr marL="457200" indent="-457200">
              <a:buAutoNum type="arabicPeriod"/>
            </a:pPr>
            <a:r>
              <a:rPr lang="en-US" dirty="0" smtClean="0"/>
              <a:t>Quickly release the penny into the small beaker in the calorimeter. Close the lid and swirl gently/stir with the thermometer.</a:t>
            </a:r>
          </a:p>
          <a:p>
            <a:pPr marL="457200" indent="-457200">
              <a:buAutoNum type="arabicPeriod"/>
            </a:pPr>
            <a:r>
              <a:rPr lang="en-US" dirty="0" smtClean="0"/>
              <a:t>Watch the thermometer and record the temperature when it reaches its highest point.</a:t>
            </a:r>
          </a:p>
          <a:p>
            <a:pPr marL="457200" indent="-457200">
              <a:buAutoNum type="arabicPeriod"/>
            </a:pPr>
            <a:r>
              <a:rPr lang="en-US" dirty="0" smtClean="0"/>
              <a:t>Let water and penny cool to </a:t>
            </a:r>
            <a:r>
              <a:rPr lang="en-US" dirty="0" err="1" smtClean="0"/>
              <a:t>approx</a:t>
            </a:r>
            <a:r>
              <a:rPr lang="en-US" dirty="0" smtClean="0"/>
              <a:t> room temperature and </a:t>
            </a:r>
            <a:r>
              <a:rPr lang="en-US" b="1" dirty="0" smtClean="0"/>
              <a:t>repeat the experiment 2x for precision</a:t>
            </a:r>
          </a:p>
          <a:p>
            <a:pPr marL="457200" indent="-457200">
              <a:buAutoNum type="arabicPeriod"/>
            </a:pPr>
            <a:r>
              <a:rPr lang="en-US" b="1" dirty="0" smtClean="0"/>
              <a:t>To turn off the burner, completely turn off gas supply.</a:t>
            </a:r>
          </a:p>
        </p:txBody>
      </p:sp>
    </p:spTree>
    <p:extLst>
      <p:ext uri="{BB962C8B-B14F-4D97-AF65-F5344CB8AC3E}">
        <p14:creationId xmlns:p14="http://schemas.microsoft.com/office/powerpoint/2010/main" val="39759335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Adjusting the Burner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flame should not be very high, hold the penny at the tip of the inside cone. It is the hottest point.</a:t>
            </a:r>
          </a:p>
          <a:p>
            <a:r>
              <a:rPr lang="en-US" dirty="0"/>
              <a:t>Make sure the vents are open on the burner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275" y="2941232"/>
            <a:ext cx="4234326" cy="362942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22174" t="46640" r="24614" b="10569"/>
          <a:stretch/>
        </p:blipFill>
        <p:spPr>
          <a:xfrm>
            <a:off x="4899696" y="3060829"/>
            <a:ext cx="3691855" cy="3509825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3843070" y="3060829"/>
            <a:ext cx="2489641" cy="106692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40648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508" y="107576"/>
            <a:ext cx="8755516" cy="1336956"/>
          </a:xfrm>
        </p:spPr>
        <p:txBody>
          <a:bodyPr/>
          <a:lstStyle/>
          <a:p>
            <a:r>
              <a:rPr lang="en-US" dirty="0"/>
              <a:t>Safety and Other Instructions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penny is still hot once you take it off the flame!</a:t>
            </a:r>
          </a:p>
          <a:p>
            <a:r>
              <a:rPr lang="en-US" dirty="0" smtClean="0"/>
              <a:t>Instead of using a stir stick you can gently swirl the calorimeter or stir with the thermometer</a:t>
            </a:r>
          </a:p>
          <a:p>
            <a:pPr lvl="1"/>
            <a:r>
              <a:rPr lang="en-US" dirty="0" smtClean="0"/>
              <a:t> if you do it too vigorously, the water may spill</a:t>
            </a:r>
          </a:p>
          <a:p>
            <a:r>
              <a:rPr lang="en-US" dirty="0" smtClean="0"/>
              <a:t>We will do the experiment </a:t>
            </a:r>
            <a:r>
              <a:rPr lang="en-US" b="1" u="sng" dirty="0" smtClean="0"/>
              <a:t>THREE </a:t>
            </a:r>
            <a:r>
              <a:rPr lang="en-US" dirty="0" smtClean="0"/>
              <a:t>times for precision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19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Groups…</a:t>
            </a:r>
            <a:endParaRPr lang="en-US" dirty="0"/>
          </a:p>
        </p:txBody>
      </p:sp>
      <p:pic>
        <p:nvPicPr>
          <p:cNvPr id="4" name="Content Placeholder 3" descr="Sorting_Hat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57" b="15257"/>
          <a:stretch>
            <a:fillRect/>
          </a:stretch>
        </p:blipFill>
        <p:spPr>
          <a:xfrm>
            <a:off x="549275" y="1583039"/>
            <a:ext cx="8042276" cy="4612113"/>
          </a:xfrm>
        </p:spPr>
      </p:pic>
    </p:spTree>
    <p:extLst>
      <p:ext uri="{BB962C8B-B14F-4D97-AF65-F5344CB8AC3E}">
        <p14:creationId xmlns:p14="http://schemas.microsoft.com/office/powerpoint/2010/main" val="30675055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Groups - Day 1 Per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3799" y="1600201"/>
            <a:ext cx="4389755" cy="4343400"/>
          </a:xfrm>
        </p:spPr>
        <p:txBody>
          <a:bodyPr>
            <a:noAutofit/>
          </a:bodyPr>
          <a:lstStyle/>
          <a:p>
            <a:r>
              <a:rPr lang="en-US" sz="3200" dirty="0" err="1" smtClean="0"/>
              <a:t>Roisin</a:t>
            </a:r>
            <a:r>
              <a:rPr lang="en-US" sz="3200" dirty="0" smtClean="0"/>
              <a:t> and </a:t>
            </a:r>
            <a:r>
              <a:rPr lang="en-US" sz="3200" dirty="0" err="1" smtClean="0"/>
              <a:t>Panayiota</a:t>
            </a:r>
            <a:endParaRPr lang="en-US" sz="3200" dirty="0" smtClean="0"/>
          </a:p>
          <a:p>
            <a:r>
              <a:rPr lang="en-US" sz="3200" dirty="0" err="1" smtClean="0"/>
              <a:t>Dennecia</a:t>
            </a:r>
            <a:r>
              <a:rPr lang="en-US" sz="3200" dirty="0" smtClean="0"/>
              <a:t> and Garnet</a:t>
            </a:r>
          </a:p>
          <a:p>
            <a:r>
              <a:rPr lang="en-US" sz="3200" dirty="0" smtClean="0"/>
              <a:t>Dylan and </a:t>
            </a:r>
            <a:r>
              <a:rPr lang="en-US" sz="3200" dirty="0" err="1" smtClean="0"/>
              <a:t>Neeraj</a:t>
            </a:r>
            <a:endParaRPr lang="en-US" sz="3200" dirty="0" smtClean="0"/>
          </a:p>
          <a:p>
            <a:r>
              <a:rPr lang="en-US" sz="3200" dirty="0" err="1" smtClean="0"/>
              <a:t>Manjima</a:t>
            </a:r>
            <a:r>
              <a:rPr lang="en-US" sz="3200" dirty="0" smtClean="0"/>
              <a:t> and Billy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4255080" cy="4343400"/>
          </a:xfrm>
        </p:spPr>
        <p:txBody>
          <a:bodyPr/>
          <a:lstStyle/>
          <a:p>
            <a:r>
              <a:rPr lang="en-US" sz="3200" dirty="0" err="1" smtClean="0"/>
              <a:t>Nafis</a:t>
            </a:r>
            <a:r>
              <a:rPr lang="en-US" sz="3200" dirty="0" smtClean="0"/>
              <a:t> and Danielle</a:t>
            </a:r>
          </a:p>
          <a:p>
            <a:r>
              <a:rPr lang="en-US" sz="3200" dirty="0"/>
              <a:t>Michael and </a:t>
            </a:r>
            <a:r>
              <a:rPr lang="en-US" sz="3200" dirty="0" err="1"/>
              <a:t>Saleh</a:t>
            </a:r>
            <a:endParaRPr lang="en-US" sz="3200" dirty="0"/>
          </a:p>
          <a:p>
            <a:r>
              <a:rPr lang="en-US" sz="3200" dirty="0"/>
              <a:t>Justin and Chris</a:t>
            </a:r>
          </a:p>
          <a:p>
            <a:r>
              <a:rPr lang="en-US" sz="3200" dirty="0" err="1"/>
              <a:t>Rastko</a:t>
            </a:r>
            <a:r>
              <a:rPr lang="en-US" sz="3200" dirty="0"/>
              <a:t> and </a:t>
            </a:r>
            <a:r>
              <a:rPr lang="en-US" sz="3200" dirty="0" err="1" smtClean="0"/>
              <a:t>Ertugrul</a:t>
            </a:r>
            <a:endParaRPr lang="en-US" sz="3200" dirty="0" smtClean="0"/>
          </a:p>
          <a:p>
            <a:r>
              <a:rPr lang="en-US" sz="3200" dirty="0"/>
              <a:t>Lucy and Lauren</a:t>
            </a:r>
          </a:p>
          <a:p>
            <a:endParaRPr lang="en-US" sz="3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04802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-243366"/>
            <a:ext cx="8042276" cy="1336956"/>
          </a:xfrm>
        </p:spPr>
        <p:txBody>
          <a:bodyPr/>
          <a:lstStyle/>
          <a:p>
            <a:r>
              <a:rPr lang="en-US" dirty="0" smtClean="0"/>
              <a:t>Groups - Day 1 Per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093590"/>
            <a:ext cx="3840480" cy="4343400"/>
          </a:xfrm>
        </p:spPr>
        <p:txBody>
          <a:bodyPr>
            <a:noAutofit/>
          </a:bodyPr>
          <a:lstStyle/>
          <a:p>
            <a:r>
              <a:rPr lang="en-US" sz="2800" dirty="0" err="1" smtClean="0"/>
              <a:t>Saad</a:t>
            </a:r>
            <a:r>
              <a:rPr lang="en-US" sz="2800" dirty="0" smtClean="0"/>
              <a:t> and </a:t>
            </a:r>
            <a:r>
              <a:rPr lang="en-US" sz="2800" dirty="0" err="1" smtClean="0"/>
              <a:t>Christal</a:t>
            </a:r>
            <a:endParaRPr lang="en-US" sz="2800" dirty="0" smtClean="0"/>
          </a:p>
          <a:p>
            <a:r>
              <a:rPr lang="en-US" sz="2800" dirty="0" smtClean="0"/>
              <a:t>Chester and </a:t>
            </a:r>
            <a:r>
              <a:rPr lang="en-US" sz="2800" dirty="0" err="1" smtClean="0"/>
              <a:t>Sabbir</a:t>
            </a:r>
            <a:endParaRPr lang="en-US" sz="2800" dirty="0" smtClean="0"/>
          </a:p>
          <a:p>
            <a:r>
              <a:rPr lang="en-US" sz="2800" dirty="0" err="1" smtClean="0"/>
              <a:t>Calvina</a:t>
            </a:r>
            <a:r>
              <a:rPr lang="en-US" sz="2800" dirty="0" smtClean="0"/>
              <a:t> and Paul</a:t>
            </a:r>
          </a:p>
          <a:p>
            <a:r>
              <a:rPr lang="en-US" sz="2800" dirty="0" smtClean="0"/>
              <a:t>Lisa and </a:t>
            </a:r>
            <a:r>
              <a:rPr lang="en-US" sz="2800" dirty="0" err="1" smtClean="0"/>
              <a:t>Anurag</a:t>
            </a:r>
            <a:endParaRPr lang="en-US" sz="2800" dirty="0" smtClean="0"/>
          </a:p>
          <a:p>
            <a:r>
              <a:rPr lang="en-US" sz="2800" dirty="0" smtClean="0"/>
              <a:t>Sandra and Ahmad</a:t>
            </a:r>
          </a:p>
          <a:p>
            <a:r>
              <a:rPr lang="en-US" sz="2800" dirty="0" err="1" smtClean="0"/>
              <a:t>Varshini</a:t>
            </a:r>
            <a:r>
              <a:rPr lang="en-US" sz="2800" dirty="0" smtClean="0"/>
              <a:t> and Aidan</a:t>
            </a:r>
          </a:p>
          <a:p>
            <a:r>
              <a:rPr lang="en-US" sz="2800" dirty="0" err="1" smtClean="0"/>
              <a:t>Suthan</a:t>
            </a:r>
            <a:r>
              <a:rPr lang="en-US" sz="2800" dirty="0" smtClean="0"/>
              <a:t> and </a:t>
            </a:r>
            <a:r>
              <a:rPr lang="en-US" sz="2800" dirty="0" err="1" smtClean="0"/>
              <a:t>Nishanthan</a:t>
            </a:r>
            <a:endParaRPr lang="en-US" sz="2800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33854" y="1093590"/>
            <a:ext cx="3840480" cy="4850011"/>
          </a:xfrm>
        </p:spPr>
        <p:txBody>
          <a:bodyPr/>
          <a:lstStyle/>
          <a:p>
            <a:r>
              <a:rPr lang="en-US" sz="2800" dirty="0" smtClean="0"/>
              <a:t>Ryan and Kevin</a:t>
            </a:r>
          </a:p>
          <a:p>
            <a:r>
              <a:rPr lang="en-US" sz="2800" dirty="0" smtClean="0"/>
              <a:t>Andre and </a:t>
            </a:r>
            <a:r>
              <a:rPr lang="en-US" sz="2800" dirty="0" err="1" smtClean="0"/>
              <a:t>Audree</a:t>
            </a:r>
            <a:endParaRPr lang="en-US" sz="2800" dirty="0" smtClean="0"/>
          </a:p>
          <a:p>
            <a:r>
              <a:rPr lang="en-US" sz="2800" dirty="0" err="1" smtClean="0"/>
              <a:t>Shefat</a:t>
            </a:r>
            <a:r>
              <a:rPr lang="en-US" sz="2800" dirty="0" smtClean="0"/>
              <a:t> and </a:t>
            </a:r>
            <a:r>
              <a:rPr lang="en-US" sz="2800" dirty="0" err="1" smtClean="0"/>
              <a:t>Anusan</a:t>
            </a:r>
            <a:endParaRPr lang="en-US" sz="2800" dirty="0" smtClean="0"/>
          </a:p>
          <a:p>
            <a:r>
              <a:rPr lang="en-US" sz="2800" dirty="0" smtClean="0"/>
              <a:t>Tyrell and Victor</a:t>
            </a:r>
          </a:p>
          <a:p>
            <a:r>
              <a:rPr lang="en-US" sz="2800" dirty="0" smtClean="0"/>
              <a:t>Janelle and </a:t>
            </a:r>
            <a:r>
              <a:rPr lang="en-US" sz="2800" dirty="0" err="1" smtClean="0"/>
              <a:t>Ananda</a:t>
            </a:r>
            <a:endParaRPr lang="en-US" sz="2800" dirty="0" smtClean="0"/>
          </a:p>
          <a:p>
            <a:r>
              <a:rPr lang="en-US" sz="2800" dirty="0" err="1" smtClean="0"/>
              <a:t>Geerthan</a:t>
            </a:r>
            <a:r>
              <a:rPr lang="en-US" sz="2800" dirty="0" smtClean="0"/>
              <a:t> and Aaron</a:t>
            </a:r>
          </a:p>
          <a:p>
            <a:r>
              <a:rPr lang="en-US" sz="2800" dirty="0" err="1"/>
              <a:t>Fabiha</a:t>
            </a:r>
            <a:r>
              <a:rPr lang="en-US" sz="2800" dirty="0"/>
              <a:t> and </a:t>
            </a:r>
            <a:r>
              <a:rPr lang="en-US" sz="2800" dirty="0" err="1"/>
              <a:t>Benozir</a:t>
            </a:r>
            <a:endParaRPr lang="en-US" sz="2800" dirty="0"/>
          </a:p>
          <a:p>
            <a:endParaRPr lang="en-US" sz="2800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7873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7340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195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Introduction/concept refresher</a:t>
            </a:r>
          </a:p>
          <a:p>
            <a:r>
              <a:rPr lang="en-US" dirty="0" smtClean="0"/>
              <a:t>Teacher demo</a:t>
            </a:r>
          </a:p>
          <a:p>
            <a:r>
              <a:rPr lang="en-US" dirty="0" smtClean="0"/>
              <a:t>Do the experiment</a:t>
            </a:r>
          </a:p>
          <a:p>
            <a:r>
              <a:rPr lang="en-US" dirty="0" smtClean="0"/>
              <a:t>Report your results to me</a:t>
            </a:r>
          </a:p>
          <a:p>
            <a:r>
              <a:rPr lang="en-US" dirty="0" smtClean="0"/>
              <a:t>Finish </a:t>
            </a:r>
            <a:r>
              <a:rPr lang="en-US" dirty="0" err="1" smtClean="0"/>
              <a:t>Calorimetry</a:t>
            </a:r>
            <a:r>
              <a:rPr lang="en-US" dirty="0" smtClean="0"/>
              <a:t> Handout/lab 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348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600" dirty="0" smtClean="0"/>
              <a:t>GOGGLES</a:t>
            </a:r>
          </a:p>
          <a:p>
            <a:r>
              <a:rPr lang="en-US" sz="3600" dirty="0" smtClean="0"/>
              <a:t>1 penny</a:t>
            </a:r>
          </a:p>
          <a:p>
            <a:r>
              <a:rPr lang="en-US" sz="3600" dirty="0" smtClean="0"/>
              <a:t>25ml water</a:t>
            </a:r>
          </a:p>
          <a:p>
            <a:r>
              <a:rPr lang="en-US" sz="3600" dirty="0" smtClean="0"/>
              <a:t>Bunsen Burner + Hose</a:t>
            </a:r>
          </a:p>
          <a:p>
            <a:endParaRPr lang="en-US" sz="3600" dirty="0" smtClean="0"/>
          </a:p>
          <a:p>
            <a:r>
              <a:rPr lang="en-US" sz="3600" dirty="0" smtClean="0"/>
              <a:t>Scales</a:t>
            </a:r>
          </a:p>
          <a:p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200" dirty="0"/>
              <a:t>Tongs</a:t>
            </a:r>
          </a:p>
          <a:p>
            <a:r>
              <a:rPr lang="en-US" sz="3200" dirty="0"/>
              <a:t>50 or 100ml plastic beaker</a:t>
            </a:r>
          </a:p>
          <a:p>
            <a:r>
              <a:rPr lang="en-US" sz="3200" dirty="0"/>
              <a:t>Calorimeter </a:t>
            </a:r>
            <a:endParaRPr lang="en-US" sz="3200" dirty="0" smtClean="0"/>
          </a:p>
          <a:p>
            <a:pPr lvl="1"/>
            <a:r>
              <a:rPr lang="en-US" sz="3200" dirty="0" smtClean="0"/>
              <a:t>2 Cups/half Cup</a:t>
            </a:r>
          </a:p>
          <a:p>
            <a:pPr lvl="1"/>
            <a:r>
              <a:rPr lang="en-US" sz="3200" dirty="0" smtClean="0"/>
              <a:t>Cup/Insulating sleeve/lid</a:t>
            </a:r>
            <a:endParaRPr lang="en-US" sz="3200" dirty="0"/>
          </a:p>
          <a:p>
            <a:r>
              <a:rPr lang="en-US" sz="3200" dirty="0"/>
              <a:t>Thermometer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75690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3449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are we doing this?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want to measure the heat produced by the </a:t>
            </a:r>
            <a:r>
              <a:rPr lang="en-US" dirty="0" err="1" smtClean="0"/>
              <a:t>bunsen</a:t>
            </a:r>
            <a:r>
              <a:rPr lang="en-US" dirty="0" smtClean="0"/>
              <a:t> burner</a:t>
            </a:r>
          </a:p>
          <a:p>
            <a:r>
              <a:rPr lang="en-US" dirty="0" smtClean="0"/>
              <a:t>It’s not very effective to hold a thermometer in the flame – it is also not very safe</a:t>
            </a:r>
          </a:p>
          <a:p>
            <a:r>
              <a:rPr lang="en-US" dirty="0" smtClean="0"/>
              <a:t>This allows us to measure the energy change indirectly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010015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87263"/>
            <a:ext cx="8839061" cy="1336956"/>
          </a:xfrm>
        </p:spPr>
        <p:txBody>
          <a:bodyPr/>
          <a:lstStyle/>
          <a:p>
            <a:r>
              <a:rPr lang="en-US" dirty="0" smtClean="0"/>
              <a:t>What energy changes are happening?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5345" y="2807538"/>
            <a:ext cx="2035246" cy="205450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3950" y="1866736"/>
            <a:ext cx="2122452" cy="367570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72129" y="2301237"/>
            <a:ext cx="2722199" cy="3018994"/>
          </a:xfrm>
          <a:prstGeom prst="rect">
            <a:avLst/>
          </a:prstGeom>
        </p:spPr>
      </p:pic>
      <p:sp>
        <p:nvSpPr>
          <p:cNvPr id="10" name="Right Arrow 9"/>
          <p:cNvSpPr/>
          <p:nvPr/>
        </p:nvSpPr>
        <p:spPr>
          <a:xfrm>
            <a:off x="2426402" y="3526136"/>
            <a:ext cx="998943" cy="53476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>
            <a:off x="5460591" y="3526136"/>
            <a:ext cx="911538" cy="53476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0503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Weigh out 25g of water in a 50 or 100ml plastic beaker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Place the beaker inside the calorimeter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Set up calorimeter and measure the initial temperature of the water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Weigh the penny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Hook your </a:t>
            </a:r>
            <a:r>
              <a:rPr lang="en-US" dirty="0" err="1" smtClean="0"/>
              <a:t>bunsen</a:t>
            </a:r>
            <a:r>
              <a:rPr lang="en-US" dirty="0" smtClean="0"/>
              <a:t> burner up to the gas with a hose</a:t>
            </a:r>
          </a:p>
        </p:txBody>
      </p:sp>
    </p:spTree>
    <p:extLst>
      <p:ext uri="{BB962C8B-B14F-4D97-AF65-F5344CB8AC3E}">
        <p14:creationId xmlns:p14="http://schemas.microsoft.com/office/powerpoint/2010/main" val="29140365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Set up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1560" y="1444532"/>
            <a:ext cx="3102440" cy="488252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275" y="1923062"/>
            <a:ext cx="2641600" cy="34671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0875" y="3115627"/>
            <a:ext cx="2894024" cy="3211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3208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7576"/>
            <a:ext cx="8889188" cy="1336956"/>
          </a:xfrm>
        </p:spPr>
        <p:txBody>
          <a:bodyPr/>
          <a:lstStyle/>
          <a:p>
            <a:r>
              <a:rPr lang="en-US" dirty="0"/>
              <a:t>Safety and Other Instructions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Wear goggles any time you are conducting or near any experiment</a:t>
            </a:r>
            <a:r>
              <a:rPr lang="en-US" dirty="0" smtClean="0"/>
              <a:t>.</a:t>
            </a:r>
          </a:p>
          <a:p>
            <a:r>
              <a:rPr lang="en-US" dirty="0"/>
              <a:t>Tie back any long hair/no </a:t>
            </a:r>
            <a:r>
              <a:rPr lang="en-US" dirty="0" smtClean="0"/>
              <a:t>scarves</a:t>
            </a:r>
          </a:p>
          <a:p>
            <a:r>
              <a:rPr lang="en-US" dirty="0"/>
              <a:t>Don’t Burn the Calorimeter! – don’t touch the penny or tongs to the </a:t>
            </a:r>
            <a:r>
              <a:rPr lang="en-US" dirty="0" err="1" smtClean="0"/>
              <a:t>styrofoam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2909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613</TotalTime>
  <Words>484</Words>
  <Application>Microsoft Macintosh PowerPoint</Application>
  <PresentationFormat>On-screen Show (4:3)</PresentationFormat>
  <Paragraphs>82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Breeze</vt:lpstr>
      <vt:lpstr>How Hot Is It? </vt:lpstr>
      <vt:lpstr>Agenda</vt:lpstr>
      <vt:lpstr>Materials</vt:lpstr>
      <vt:lpstr>PowerPoint Presentation</vt:lpstr>
      <vt:lpstr>Why are we doing this?</vt:lpstr>
      <vt:lpstr>What energy changes are happening?</vt:lpstr>
      <vt:lpstr>Set Up</vt:lpstr>
      <vt:lpstr>Lab Set up</vt:lpstr>
      <vt:lpstr>Safety and Other Instructions</vt:lpstr>
      <vt:lpstr>Procedure</vt:lpstr>
      <vt:lpstr>Adjusting the Burner</vt:lpstr>
      <vt:lpstr>Safety and Other Instructions</vt:lpstr>
      <vt:lpstr>Groups…</vt:lpstr>
      <vt:lpstr>Groups - Day 1 Per 1</vt:lpstr>
      <vt:lpstr>Groups - Day 1 Per 2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how is it lab </dc:title>
  <dc:creator>David Sheps</dc:creator>
  <cp:lastModifiedBy>David Sheps</cp:lastModifiedBy>
  <cp:revision>16</cp:revision>
  <dcterms:created xsi:type="dcterms:W3CDTF">2011-11-02T18:15:07Z</dcterms:created>
  <dcterms:modified xsi:type="dcterms:W3CDTF">2011-11-03T15:50:02Z</dcterms:modified>
</cp:coreProperties>
</file>